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bookmarkIdSeed="2">
  <p:sldMasterIdLst>
    <p:sldMasterId id="2147483840" r:id="rId1"/>
  </p:sldMasterIdLst>
  <p:sldIdLst>
    <p:sldId id="256" r:id="rId2"/>
    <p:sldId id="300" r:id="rId3"/>
    <p:sldId id="286" r:id="rId4"/>
    <p:sldId id="290" r:id="rId5"/>
    <p:sldId id="294" r:id="rId6"/>
    <p:sldId id="287" r:id="rId7"/>
    <p:sldId id="299" r:id="rId8"/>
    <p:sldId id="288" r:id="rId9"/>
    <p:sldId id="297" r:id="rId10"/>
    <p:sldId id="29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gif>
</file>

<file path=ppt/media/image6.png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5/15/2023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5/15/2023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0AF3C-D147-4CE6-989A-E6B754A8A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5192" y="1769575"/>
            <a:ext cx="9966960" cy="3035808"/>
          </a:xfrm>
        </p:spPr>
        <p:txBody>
          <a:bodyPr/>
          <a:lstStyle/>
          <a:p>
            <a:pPr algn="ctr"/>
            <a:r>
              <a:rPr lang="fr-CA" dirty="0"/>
              <a:t>RECAPITULATIF de grammaire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C14AED-5BA5-4366-B009-CF47E2D5F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0970" y="5223621"/>
            <a:ext cx="7891272" cy="1069848"/>
          </a:xfrm>
        </p:spPr>
        <p:txBody>
          <a:bodyPr/>
          <a:lstStyle/>
          <a:p>
            <a:r>
              <a:rPr lang="fr-CA" dirty="0"/>
              <a:t>Module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549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8C6F-AE60-4983-BAE4-D1BFB08BB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dirty="0"/>
              <a:t>Structure des questions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68A5623-8596-4C71-A237-A03B6191A4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828329"/>
              </p:ext>
            </p:extLst>
          </p:nvPr>
        </p:nvGraphicFramePr>
        <p:xfrm>
          <a:off x="147962" y="3470157"/>
          <a:ext cx="11776560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35984">
                  <a:extLst>
                    <a:ext uri="{9D8B030D-6E8A-4147-A177-3AD203B41FA5}">
                      <a16:colId xmlns:a16="http://schemas.microsoft.com/office/drawing/2014/main" val="3360423447"/>
                    </a:ext>
                  </a:extLst>
                </a:gridCol>
                <a:gridCol w="7040576">
                  <a:extLst>
                    <a:ext uri="{9D8B030D-6E8A-4147-A177-3AD203B41FA5}">
                      <a16:colId xmlns:a16="http://schemas.microsoft.com/office/drawing/2014/main" val="3999976291"/>
                    </a:ext>
                  </a:extLst>
                </a:gridCol>
              </a:tblGrid>
              <a:tr h="337123"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Comment t’appelles-tu? /How do </a:t>
                      </a:r>
                      <a:r>
                        <a:rPr lang="fr-CA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you</a:t>
                      </a:r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call </a:t>
                      </a:r>
                      <a:r>
                        <a:rPr lang="fr-CA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yourself</a:t>
                      </a:r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fr-CA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Quel est ton nom? </a:t>
                      </a:r>
                      <a:r>
                        <a:rPr lang="fr-CA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What</a:t>
                      </a:r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fr-CA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is</a:t>
                      </a:r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fr-CA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your</a:t>
                      </a:r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fr-CA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6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Comment vas-tu? How are </a:t>
                      </a:r>
                      <a:r>
                        <a:rPr lang="fr-CA" dirty="0" err="1"/>
                        <a:t>you</a:t>
                      </a:r>
                      <a:r>
                        <a:rPr lang="fr-CA" dirty="0"/>
                        <a:t> </a:t>
                      </a:r>
                      <a:r>
                        <a:rPr lang="fr-CA" dirty="0" err="1"/>
                        <a:t>going</a:t>
                      </a:r>
                      <a:r>
                        <a:rPr lang="fr-CA" dirty="0"/>
                        <a:t>?</a:t>
                      </a:r>
                      <a:endParaRPr lang="fr-CA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Quel est ton numéro de téléphone? </a:t>
                      </a:r>
                      <a:r>
                        <a:rPr lang="fr-CA" dirty="0" err="1"/>
                        <a:t>What</a:t>
                      </a:r>
                      <a:r>
                        <a:rPr lang="fr-CA" dirty="0"/>
                        <a:t> </a:t>
                      </a:r>
                      <a:r>
                        <a:rPr lang="fr-CA" dirty="0" err="1"/>
                        <a:t>is</a:t>
                      </a:r>
                      <a:r>
                        <a:rPr lang="fr-CA" dirty="0"/>
                        <a:t> </a:t>
                      </a:r>
                      <a:r>
                        <a:rPr lang="fr-CA" dirty="0" err="1"/>
                        <a:t>your</a:t>
                      </a:r>
                      <a:r>
                        <a:rPr lang="fr-CA" dirty="0"/>
                        <a:t> phone </a:t>
                      </a:r>
                      <a:r>
                        <a:rPr lang="fr-CA" dirty="0" err="1"/>
                        <a:t>number</a:t>
                      </a:r>
                      <a:r>
                        <a:rPr lang="fr-CA" dirty="0"/>
                        <a:t>?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31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Quelle est ton adresse? </a:t>
                      </a:r>
                      <a:r>
                        <a:rPr lang="fr-CA" dirty="0" err="1"/>
                        <a:t>What</a:t>
                      </a:r>
                      <a:r>
                        <a:rPr lang="fr-CA" dirty="0"/>
                        <a:t> </a:t>
                      </a:r>
                      <a:r>
                        <a:rPr lang="fr-CA" dirty="0" err="1"/>
                        <a:t>is</a:t>
                      </a:r>
                      <a:r>
                        <a:rPr lang="fr-CA" dirty="0"/>
                        <a:t> </a:t>
                      </a:r>
                      <a:r>
                        <a:rPr lang="fr-CA" dirty="0" err="1"/>
                        <a:t>your</a:t>
                      </a:r>
                      <a:r>
                        <a:rPr lang="fr-CA" dirty="0"/>
                        <a:t> </a:t>
                      </a:r>
                      <a:r>
                        <a:rPr lang="fr-CA" dirty="0" err="1"/>
                        <a:t>address</a:t>
                      </a:r>
                      <a:r>
                        <a:rPr lang="fr-CA" dirty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b="0" dirty="0"/>
                        <a:t>Quelle est ta nationalité? </a:t>
                      </a:r>
                      <a:r>
                        <a:rPr lang="fr-CA" b="0" dirty="0" err="1"/>
                        <a:t>What</a:t>
                      </a:r>
                      <a:r>
                        <a:rPr lang="fr-CA" b="0" dirty="0"/>
                        <a:t> </a:t>
                      </a:r>
                      <a:r>
                        <a:rPr lang="fr-CA" b="0" dirty="0" err="1"/>
                        <a:t>is</a:t>
                      </a:r>
                      <a:r>
                        <a:rPr lang="fr-CA" b="0" dirty="0"/>
                        <a:t> </a:t>
                      </a:r>
                      <a:r>
                        <a:rPr lang="fr-CA" b="0" dirty="0" err="1"/>
                        <a:t>your</a:t>
                      </a:r>
                      <a:r>
                        <a:rPr lang="fr-CA" b="0" dirty="0"/>
                        <a:t> </a:t>
                      </a:r>
                      <a:r>
                        <a:rPr lang="fr-CA" b="0" dirty="0" err="1"/>
                        <a:t>nationality</a:t>
                      </a:r>
                      <a:r>
                        <a:rPr lang="fr-CA" b="0" dirty="0"/>
                        <a:t>?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200314"/>
                  </a:ext>
                </a:extLst>
              </a:tr>
            </a:tbl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06604A-B60D-482F-8222-A110C06C2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775818"/>
            <a:ext cx="10058400" cy="1359268"/>
          </a:xfrm>
        </p:spPr>
        <p:txBody>
          <a:bodyPr>
            <a:normAutofit lnSpcReduction="10000"/>
          </a:bodyPr>
          <a:lstStyle/>
          <a:p>
            <a:r>
              <a:rPr lang="fr-CA" b="1" dirty="0"/>
              <a:t>How to structure a question: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b="1" dirty="0"/>
              <a:t>inversion</a:t>
            </a:r>
            <a:br>
              <a:rPr lang="en-US" dirty="0"/>
            </a:br>
            <a:r>
              <a:rPr lang="en-US" dirty="0"/>
              <a:t>Formal questions may be asked by reversing the subject pronoun/verb order and linking the two with a hyphen. You may have already seen inversion in fixed expressions like the following greetings: 'Comment </a:t>
            </a:r>
            <a:r>
              <a:rPr lang="en-US" dirty="0" err="1"/>
              <a:t>allez-vous</a:t>
            </a:r>
            <a:r>
              <a:rPr lang="en-US" dirty="0"/>
              <a:t>?'</a:t>
            </a:r>
            <a:endParaRPr lang="fr-CA" b="1" dirty="0"/>
          </a:p>
        </p:txBody>
      </p:sp>
      <p:pic>
        <p:nvPicPr>
          <p:cNvPr id="4" name="questions">
            <a:hlinkClick r:id="" action="ppaction://media"/>
            <a:extLst>
              <a:ext uri="{FF2B5EF4-FFF2-40B4-BE49-F238E27FC236}">
                <a16:creationId xmlns:a16="http://schemas.microsoft.com/office/drawing/2014/main" id="{3A4D2FB4-A407-4185-AD4C-6DB17F5E98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0106" y="55314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8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15098-649D-4598-863D-5068E846D0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fr-CA" b="1" dirty="0"/>
              <a:t>M</a:t>
            </a:r>
            <a:r>
              <a:rPr lang="en-US" b="1" dirty="0" err="1"/>
              <a:t>odule</a:t>
            </a:r>
            <a:r>
              <a:rPr lang="en-US" b="1" dirty="0"/>
              <a:t>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4E3206-FDF4-43F3-9543-CDF2126461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8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8C6F-AE60-4983-BAE4-D1BFB08B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476" y="378100"/>
            <a:ext cx="10058400" cy="1609344"/>
          </a:xfrm>
        </p:spPr>
        <p:txBody>
          <a:bodyPr/>
          <a:lstStyle/>
          <a:p>
            <a:pPr algn="ctr"/>
            <a:r>
              <a:rPr lang="fr-CA" dirty="0"/>
              <a:t>La phrase /a sentence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06604A-B60D-482F-8222-A110C06C2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11045"/>
            <a:ext cx="10058400" cy="2095129"/>
          </a:xfrm>
        </p:spPr>
        <p:txBody>
          <a:bodyPr>
            <a:normAutofit/>
          </a:bodyPr>
          <a:lstStyle/>
          <a:p>
            <a:r>
              <a:rPr lang="en-US" b="1" dirty="0"/>
              <a:t>Structure:</a:t>
            </a:r>
          </a:p>
          <a:p>
            <a:endParaRPr lang="en-US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fr-CA" dirty="0"/>
              <a:t>In French a simple sentence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always</a:t>
            </a:r>
            <a:r>
              <a:rPr lang="fr-CA" dirty="0"/>
              <a:t> </a:t>
            </a:r>
            <a:r>
              <a:rPr lang="fr-CA" dirty="0" err="1"/>
              <a:t>be</a:t>
            </a:r>
            <a:r>
              <a:rPr lang="fr-CA" dirty="0"/>
              <a:t> </a:t>
            </a:r>
            <a:r>
              <a:rPr lang="fr-CA" dirty="0" err="1"/>
              <a:t>composed</a:t>
            </a:r>
            <a:r>
              <a:rPr lang="fr-CA" dirty="0"/>
              <a:t>:</a:t>
            </a:r>
          </a:p>
          <a:p>
            <a:pPr marL="274320" lvl="1" indent="0">
              <a:buNone/>
            </a:pPr>
            <a:r>
              <a:rPr lang="fr-CA" dirty="0" err="1"/>
              <a:t>Subject</a:t>
            </a:r>
            <a:r>
              <a:rPr lang="fr-CA" dirty="0"/>
              <a:t> + </a:t>
            </a:r>
            <a:r>
              <a:rPr lang="fr-CA" dirty="0" err="1"/>
              <a:t>conjugated</a:t>
            </a:r>
            <a:r>
              <a:rPr lang="fr-CA" dirty="0"/>
              <a:t> </a:t>
            </a:r>
            <a:r>
              <a:rPr lang="fr-CA" dirty="0" err="1"/>
              <a:t>verb</a:t>
            </a:r>
            <a:r>
              <a:rPr lang="fr-CA" dirty="0"/>
              <a:t> (</a:t>
            </a:r>
            <a:r>
              <a:rPr lang="fr-CA" dirty="0" err="1"/>
              <a:t>depending</a:t>
            </a:r>
            <a:r>
              <a:rPr lang="fr-CA" dirty="0"/>
              <a:t> on the </a:t>
            </a:r>
            <a:r>
              <a:rPr lang="fr-CA" dirty="0" err="1"/>
              <a:t>subject</a:t>
            </a:r>
            <a:r>
              <a:rPr lang="fr-CA" dirty="0"/>
              <a:t>)+ a </a:t>
            </a:r>
            <a:r>
              <a:rPr lang="fr-CA" dirty="0" err="1"/>
              <a:t>complement</a:t>
            </a:r>
            <a:endParaRPr lang="fr-CA" dirty="0"/>
          </a:p>
          <a:p>
            <a:pPr marL="274320" lvl="1" indent="0">
              <a:buNone/>
            </a:pPr>
            <a:r>
              <a:rPr lang="fr-CA" dirty="0"/>
              <a:t>The </a:t>
            </a:r>
            <a:r>
              <a:rPr lang="fr-CA" dirty="0" err="1"/>
              <a:t>complement</a:t>
            </a:r>
            <a:r>
              <a:rPr lang="fr-CA" dirty="0"/>
              <a:t> can </a:t>
            </a:r>
            <a:r>
              <a:rPr lang="fr-CA" dirty="0" err="1"/>
              <a:t>be</a:t>
            </a:r>
            <a:r>
              <a:rPr lang="fr-CA" dirty="0"/>
              <a:t> a description (adjectives, </a:t>
            </a:r>
            <a:r>
              <a:rPr lang="fr-CA" dirty="0" err="1"/>
              <a:t>noun</a:t>
            </a:r>
            <a:r>
              <a:rPr lang="fr-CA" dirty="0"/>
              <a:t>, etc..)</a:t>
            </a:r>
          </a:p>
        </p:txBody>
      </p:sp>
      <p:pic>
        <p:nvPicPr>
          <p:cNvPr id="1026" name="Picture 2" descr="https://www.laits.utexas.edu/tex/images/gr/transdot.gif">
            <a:extLst>
              <a:ext uri="{FF2B5EF4-FFF2-40B4-BE49-F238E27FC236}">
                <a16:creationId xmlns:a16="http://schemas.microsoft.com/office/drawing/2014/main" id="{25E0FE82-0B5E-4310-9737-4172269E4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14288"/>
            <a:ext cx="9525" cy="47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laits.utexas.edu/tex/images/gr/transdot.gif">
            <a:extLst>
              <a:ext uri="{FF2B5EF4-FFF2-40B4-BE49-F238E27FC236}">
                <a16:creationId xmlns:a16="http://schemas.microsoft.com/office/drawing/2014/main" id="{CB58865B-1A44-48D8-A1C9-58FA8FD0F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38112"/>
            <a:ext cx="9525" cy="47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EC9C02-A182-4C95-A820-0718ADBB7B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8311634"/>
              </p:ext>
            </p:extLst>
          </p:nvPr>
        </p:nvGraphicFramePr>
        <p:xfrm>
          <a:off x="1429304" y="4113212"/>
          <a:ext cx="9055224" cy="18525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55224">
                  <a:extLst>
                    <a:ext uri="{9D8B030D-6E8A-4147-A177-3AD203B41FA5}">
                      <a16:colId xmlns:a16="http://schemas.microsoft.com/office/drawing/2014/main" val="3125061844"/>
                    </a:ext>
                  </a:extLst>
                </a:gridCol>
              </a:tblGrid>
              <a:tr h="617527">
                <a:tc>
                  <a:txBody>
                    <a:bodyPr/>
                    <a:lstStyle/>
                    <a:p>
                      <a:pPr algn="ctr"/>
                      <a:r>
                        <a:rPr lang="fr-CA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Je suis professeur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/>
                </a:tc>
                <a:extLst>
                  <a:ext uri="{0D108BD9-81ED-4DB2-BD59-A6C34878D82A}">
                    <a16:rowId xmlns:a16="http://schemas.microsoft.com/office/drawing/2014/main" val="1068636912"/>
                  </a:ext>
                </a:extLst>
              </a:tr>
              <a:tr h="617527">
                <a:tc>
                  <a:txBody>
                    <a:bodyPr/>
                    <a:lstStyle/>
                    <a:p>
                      <a:pPr algn="ctr"/>
                      <a:r>
                        <a:rPr lang="fr-CA" b="0" dirty="0"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</a:rPr>
                        <a:t>Elle a 48 ans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/>
                </a:tc>
                <a:extLst>
                  <a:ext uri="{0D108BD9-81ED-4DB2-BD59-A6C34878D82A}">
                    <a16:rowId xmlns:a16="http://schemas.microsoft.com/office/drawing/2014/main" val="1719092058"/>
                  </a:ext>
                </a:extLst>
              </a:tr>
              <a:tr h="617527">
                <a:tc>
                  <a:txBody>
                    <a:bodyPr/>
                    <a:lstStyle/>
                    <a:p>
                      <a:pPr algn="ctr"/>
                      <a:r>
                        <a:rPr lang="fr-CA" b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Marc adore le chocolat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/>
                </a:tc>
                <a:extLst>
                  <a:ext uri="{0D108BD9-81ED-4DB2-BD59-A6C34878D82A}">
                    <a16:rowId xmlns:a16="http://schemas.microsoft.com/office/drawing/2014/main" val="298867201"/>
                  </a:ext>
                </a:extLst>
              </a:tr>
            </a:tbl>
          </a:graphicData>
        </a:graphic>
      </p:graphicFrame>
      <p:pic>
        <p:nvPicPr>
          <p:cNvPr id="5" name="sentence">
            <a:hlinkClick r:id="" action="ppaction://media"/>
            <a:extLst>
              <a:ext uri="{FF2B5EF4-FFF2-40B4-BE49-F238E27FC236}">
                <a16:creationId xmlns:a16="http://schemas.microsoft.com/office/drawing/2014/main" id="{0C4337D1-D5B3-4CAE-BFB9-35934F9957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00" y="49716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74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6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8C6F-AE60-4983-BAE4-D1BFB08BB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dirty="0"/>
              <a:t>PRONOMS SUJETS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68A5623-8596-4C71-A237-A03B6191A4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284824"/>
              </p:ext>
            </p:extLst>
          </p:nvPr>
        </p:nvGraphicFramePr>
        <p:xfrm>
          <a:off x="1069848" y="3805839"/>
          <a:ext cx="9917926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90819">
                  <a:extLst>
                    <a:ext uri="{9D8B030D-6E8A-4147-A177-3AD203B41FA5}">
                      <a16:colId xmlns:a16="http://schemas.microsoft.com/office/drawing/2014/main" val="3360423447"/>
                    </a:ext>
                  </a:extLst>
                </a:gridCol>
                <a:gridCol w="4927107">
                  <a:extLst>
                    <a:ext uri="{9D8B030D-6E8A-4147-A177-3AD203B41FA5}">
                      <a16:colId xmlns:a16="http://schemas.microsoft.com/office/drawing/2014/main" val="39999762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je /j’ = I</a:t>
                      </a:r>
                      <a:endParaRPr lang="fr-CA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Nous     = </a:t>
                      </a:r>
                      <a:r>
                        <a:rPr lang="fr-CA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we</a:t>
                      </a:r>
                      <a:endParaRPr lang="fr-CA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6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Tu     =You </a:t>
                      </a:r>
                      <a:r>
                        <a:rPr lang="fr-CA" dirty="0" err="1"/>
                        <a:t>unformal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Vous      = </a:t>
                      </a:r>
                      <a:r>
                        <a:rPr lang="fr-CA" dirty="0" err="1"/>
                        <a:t>you</a:t>
                      </a:r>
                      <a:r>
                        <a:rPr lang="fr-CA" dirty="0"/>
                        <a:t> (</a:t>
                      </a:r>
                      <a:r>
                        <a:rPr lang="fr-CA" dirty="0" err="1"/>
                        <a:t>formal</a:t>
                      </a:r>
                      <a:r>
                        <a:rPr lang="fr-CA" dirty="0"/>
                        <a:t> or </a:t>
                      </a:r>
                      <a:r>
                        <a:rPr lang="fr-CA" dirty="0" err="1"/>
                        <a:t>you</a:t>
                      </a:r>
                      <a:r>
                        <a:rPr lang="fr-CA" dirty="0"/>
                        <a:t> as a group)</a:t>
                      </a:r>
                      <a:endParaRPr lang="fr-CA" b="1" dirty="0"/>
                    </a:p>
                    <a:p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31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elle  = </a:t>
                      </a:r>
                      <a:r>
                        <a:rPr lang="fr-CA" dirty="0" err="1"/>
                        <a:t>she</a:t>
                      </a:r>
                      <a:endParaRPr lang="fr-CA" dirty="0"/>
                    </a:p>
                    <a:p>
                      <a:r>
                        <a:rPr lang="fr-CA" dirty="0"/>
                        <a:t>il       = </a:t>
                      </a:r>
                      <a:r>
                        <a:rPr lang="fr-CA" dirty="0" err="1"/>
                        <a:t>he</a:t>
                      </a:r>
                      <a:endParaRPr lang="fr-CA" dirty="0"/>
                    </a:p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    = one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/we (colloquial)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elles      = </a:t>
                      </a:r>
                      <a:r>
                        <a:rPr lang="fr-CA" dirty="0" err="1"/>
                        <a:t>they</a:t>
                      </a:r>
                      <a:r>
                        <a:rPr lang="fr-CA" dirty="0"/>
                        <a:t> (plural </a:t>
                      </a:r>
                      <a:r>
                        <a:rPr lang="fr-CA" dirty="0" err="1"/>
                        <a:t>feminine</a:t>
                      </a:r>
                      <a:r>
                        <a:rPr lang="fr-CA" dirty="0"/>
                        <a:t>)</a:t>
                      </a:r>
                      <a:endParaRPr lang="fr-CA" b="1" dirty="0"/>
                    </a:p>
                    <a:p>
                      <a:r>
                        <a:rPr lang="fr-CA" b="0" dirty="0"/>
                        <a:t>ils           =</a:t>
                      </a:r>
                      <a:r>
                        <a:rPr lang="fr-CA" b="0" dirty="0" err="1"/>
                        <a:t>They</a:t>
                      </a:r>
                      <a:r>
                        <a:rPr lang="fr-CA" b="0" dirty="0"/>
                        <a:t> (plural masculine)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200314"/>
                  </a:ext>
                </a:extLst>
              </a:tr>
            </a:tbl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06604A-B60D-482F-8222-A110C06C2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775818"/>
            <a:ext cx="10058400" cy="1784128"/>
          </a:xfrm>
        </p:spPr>
        <p:txBody>
          <a:bodyPr>
            <a:normAutofit/>
          </a:bodyPr>
          <a:lstStyle/>
          <a:p>
            <a:r>
              <a:rPr lang="en-US" dirty="0"/>
              <a:t>A pronoun replaces a noun in order to avoid repetition. Subject pronouns are subjects of verbs. In French, a subject pronoun is immediately or almost immediately followed by its verb. The use of subject pronouns is mandatory in French; always use a subject pronoun to construct sentences in the absence of a noun subject. Here are the French subject pronouns:</a:t>
            </a:r>
            <a:endParaRPr lang="fr-CA" b="1" dirty="0"/>
          </a:p>
          <a:p>
            <a:pPr lvl="1">
              <a:buFont typeface="Wingdings" panose="05000000000000000000" pitchFamily="2" charset="2"/>
              <a:buChar char="Ø"/>
            </a:pPr>
            <a:endParaRPr lang="fr-CA" dirty="0"/>
          </a:p>
        </p:txBody>
      </p:sp>
      <p:pic>
        <p:nvPicPr>
          <p:cNvPr id="3" name="pronomsujet">
            <a:hlinkClick r:id="" action="ppaction://media"/>
            <a:extLst>
              <a:ext uri="{FF2B5EF4-FFF2-40B4-BE49-F238E27FC236}">
                <a16:creationId xmlns:a16="http://schemas.microsoft.com/office/drawing/2014/main" id="{C205C795-87B0-4E06-AEDA-7FDA3AE25E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642" y="56955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116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8C6F-AE60-4983-BAE4-D1BFB08BB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dirty="0"/>
              <a:t>conjugaison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68A5623-8596-4C71-A237-A03B6191A4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148038"/>
              </p:ext>
            </p:extLst>
          </p:nvPr>
        </p:nvGraphicFramePr>
        <p:xfrm>
          <a:off x="1123765" y="4643251"/>
          <a:ext cx="994447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15270">
                  <a:extLst>
                    <a:ext uri="{9D8B030D-6E8A-4147-A177-3AD203B41FA5}">
                      <a16:colId xmlns:a16="http://schemas.microsoft.com/office/drawing/2014/main" val="3360423447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26466609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Je m’appelle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b="0" dirty="0">
                          <a:solidFill>
                            <a:schemeClr val="tx1"/>
                          </a:solidFill>
                        </a:rPr>
                        <a:t>Nous nous appelons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6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Tu t’appelles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Vous vous appelez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31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Elle/il s’appelle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Elles/ils s’appellent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200314"/>
                  </a:ext>
                </a:extLst>
              </a:tr>
            </a:tbl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06604A-B60D-482F-8222-A110C06C2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2379571"/>
          </a:xfrm>
        </p:spPr>
        <p:txBody>
          <a:bodyPr>
            <a:normAutofit/>
          </a:bodyPr>
          <a:lstStyle/>
          <a:p>
            <a:r>
              <a:rPr lang="fr-CA" b="1" dirty="0"/>
              <a:t>Verbes pronominaux /pronominal </a:t>
            </a:r>
            <a:r>
              <a:rPr lang="fr-CA" b="1" dirty="0" err="1"/>
              <a:t>verbs</a:t>
            </a:r>
            <a:r>
              <a:rPr lang="fr-CA" b="1" dirty="0"/>
              <a:t> or </a:t>
            </a:r>
            <a:r>
              <a:rPr lang="fr-CA" b="1" dirty="0" err="1"/>
              <a:t>reflexive</a:t>
            </a:r>
            <a:r>
              <a:rPr lang="fr-CA" b="1" dirty="0"/>
              <a:t> </a:t>
            </a:r>
            <a:r>
              <a:rPr lang="fr-CA" b="1" dirty="0" err="1"/>
              <a:t>verbs</a:t>
            </a:r>
            <a:r>
              <a:rPr lang="fr-CA" b="1" dirty="0"/>
              <a:t> </a:t>
            </a:r>
            <a:endParaRPr lang="en-US" b="1" dirty="0"/>
          </a:p>
          <a:p>
            <a:r>
              <a:rPr lang="fr-CA" dirty="0"/>
              <a:t>The pronominal </a:t>
            </a:r>
            <a:r>
              <a:rPr lang="fr-CA" dirty="0" err="1"/>
              <a:t>verbs</a:t>
            </a:r>
            <a:r>
              <a:rPr lang="fr-CA" dirty="0"/>
              <a:t> are </a:t>
            </a:r>
            <a:r>
              <a:rPr lang="fr-CA" dirty="0" err="1"/>
              <a:t>structured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a </a:t>
            </a:r>
            <a:r>
              <a:rPr lang="fr-CA" dirty="0" err="1"/>
              <a:t>reflexive</a:t>
            </a:r>
            <a:r>
              <a:rPr lang="fr-CA" dirty="0"/>
              <a:t> </a:t>
            </a:r>
            <a:r>
              <a:rPr lang="fr-CA" dirty="0" err="1"/>
              <a:t>pronoun</a:t>
            </a:r>
            <a:r>
              <a:rPr lang="fr-CA" dirty="0"/>
              <a:t> « se » = se lever. This </a:t>
            </a:r>
            <a:r>
              <a:rPr lang="fr-CA" dirty="0" err="1"/>
              <a:t>pronoun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always</a:t>
            </a:r>
            <a:r>
              <a:rPr lang="fr-CA" dirty="0"/>
              <a:t> </a:t>
            </a:r>
            <a:r>
              <a:rPr lang="fr-CA" dirty="0" err="1"/>
              <a:t>agree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the </a:t>
            </a:r>
            <a:r>
              <a:rPr lang="fr-CA" dirty="0" err="1"/>
              <a:t>subject</a:t>
            </a:r>
            <a:r>
              <a:rPr lang="fr-CA" dirty="0"/>
              <a:t>. For </a:t>
            </a:r>
            <a:r>
              <a:rPr lang="fr-CA" dirty="0" err="1"/>
              <a:t>example</a:t>
            </a:r>
            <a:r>
              <a:rPr lang="fr-CA" dirty="0"/>
              <a:t>, je </a:t>
            </a:r>
            <a:r>
              <a:rPr lang="fr-CA" b="1" dirty="0"/>
              <a:t>me </a:t>
            </a:r>
            <a:r>
              <a:rPr lang="fr-CA" dirty="0"/>
              <a:t>lève (I </a:t>
            </a:r>
            <a:r>
              <a:rPr lang="fr-CA" dirty="0" err="1"/>
              <a:t>get</a:t>
            </a:r>
            <a:r>
              <a:rPr lang="fr-CA" dirty="0"/>
              <a:t> up </a:t>
            </a:r>
            <a:r>
              <a:rPr lang="fr-CA" dirty="0" err="1"/>
              <a:t>myself</a:t>
            </a:r>
            <a:r>
              <a:rPr lang="fr-CA" dirty="0"/>
              <a:t>)</a:t>
            </a:r>
          </a:p>
          <a:p>
            <a:endParaRPr lang="fr-CA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fr-CA" dirty="0"/>
              <a:t>S’appeler (</a:t>
            </a:r>
            <a:r>
              <a:rPr lang="fr-CA" dirty="0" err="1"/>
              <a:t>literally</a:t>
            </a:r>
            <a:r>
              <a:rPr lang="fr-CA" dirty="0"/>
              <a:t> </a:t>
            </a:r>
            <a:r>
              <a:rPr lang="fr-CA" dirty="0" err="1"/>
              <a:t>translated</a:t>
            </a:r>
            <a:r>
              <a:rPr lang="fr-CA" dirty="0"/>
              <a:t> = to call </a:t>
            </a:r>
            <a:r>
              <a:rPr lang="fr-CA" dirty="0" err="1"/>
              <a:t>oneself</a:t>
            </a:r>
            <a:r>
              <a:rPr lang="fr-CA" dirty="0"/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fr-CA" dirty="0"/>
          </a:p>
          <a:p>
            <a:pPr lvl="1">
              <a:buFont typeface="Wingdings" panose="05000000000000000000" pitchFamily="2" charset="2"/>
              <a:buChar char="Ø"/>
            </a:pPr>
            <a:endParaRPr lang="fr-CA" dirty="0"/>
          </a:p>
          <a:p>
            <a:pPr marL="274320" lvl="1" indent="0">
              <a:buNone/>
            </a:pPr>
            <a:endParaRPr lang="en-US" dirty="0"/>
          </a:p>
        </p:txBody>
      </p:sp>
      <p:pic>
        <p:nvPicPr>
          <p:cNvPr id="3" name="reflexiveverb">
            <a:hlinkClick r:id="" action="ppaction://media"/>
            <a:extLst>
              <a:ext uri="{FF2B5EF4-FFF2-40B4-BE49-F238E27FC236}">
                <a16:creationId xmlns:a16="http://schemas.microsoft.com/office/drawing/2014/main" id="{FBE6D894-99AF-44A3-B5C6-DC34C45C5C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4152" y="3423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16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9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8C6F-AE60-4983-BAE4-D1BFB08BB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dirty="0" err="1"/>
              <a:t>CONjugaison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68A5623-8596-4C71-A237-A03B6191A42C}"/>
              </a:ext>
            </a:extLst>
          </p:cNvPr>
          <p:cNvGraphicFramePr>
            <a:graphicFrameLocks noGrp="1"/>
          </p:cNvGraphicFramePr>
          <p:nvPr/>
        </p:nvGraphicFramePr>
        <p:xfrm>
          <a:off x="1069848" y="3805839"/>
          <a:ext cx="9917926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90819">
                  <a:extLst>
                    <a:ext uri="{9D8B030D-6E8A-4147-A177-3AD203B41FA5}">
                      <a16:colId xmlns:a16="http://schemas.microsoft.com/office/drawing/2014/main" val="3360423447"/>
                    </a:ext>
                  </a:extLst>
                </a:gridCol>
                <a:gridCol w="4927107">
                  <a:extLst>
                    <a:ext uri="{9D8B030D-6E8A-4147-A177-3AD203B41FA5}">
                      <a16:colId xmlns:a16="http://schemas.microsoft.com/office/drawing/2014/main" val="39999762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Je jou</a:t>
                      </a:r>
                      <a:r>
                        <a:rPr lang="fr-CA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</a:p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J’aim</a:t>
                      </a:r>
                      <a:r>
                        <a:rPr lang="fr-CA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Nous jou</a:t>
                      </a:r>
                      <a:r>
                        <a:rPr lang="fr-CA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ons</a:t>
                      </a:r>
                    </a:p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Paul et moi aim</a:t>
                      </a:r>
                      <a:r>
                        <a:rPr lang="fr-CA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ons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6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Tu jou</a:t>
                      </a:r>
                      <a:r>
                        <a:rPr lang="fr-CA" b="1" dirty="0"/>
                        <a:t>es</a:t>
                      </a:r>
                    </a:p>
                    <a:p>
                      <a:r>
                        <a:rPr lang="fr-CA" b="0" dirty="0"/>
                        <a:t>Tu aim</a:t>
                      </a:r>
                      <a:r>
                        <a:rPr lang="fr-CA" b="1" dirty="0"/>
                        <a:t>es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Vous jou</a:t>
                      </a:r>
                      <a:r>
                        <a:rPr lang="fr-CA" b="1" dirty="0"/>
                        <a:t>ez</a:t>
                      </a:r>
                    </a:p>
                    <a:p>
                      <a:r>
                        <a:rPr lang="fr-CA" b="0" dirty="0"/>
                        <a:t>Paul et toi jou</a:t>
                      </a:r>
                      <a:r>
                        <a:rPr lang="fr-CA" b="1" dirty="0"/>
                        <a:t>ez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31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Elle jou</a:t>
                      </a:r>
                      <a:r>
                        <a:rPr lang="fr-CA" b="1" dirty="0"/>
                        <a:t>e</a:t>
                      </a:r>
                      <a:r>
                        <a:rPr lang="fr-CA" b="0" dirty="0"/>
                        <a:t>/Keira jou</a:t>
                      </a:r>
                      <a:r>
                        <a:rPr lang="fr-CA" b="1" dirty="0"/>
                        <a:t>e</a:t>
                      </a:r>
                    </a:p>
                    <a:p>
                      <a:r>
                        <a:rPr lang="fr-CA" dirty="0"/>
                        <a:t>Marc aim</a:t>
                      </a:r>
                      <a:r>
                        <a:rPr lang="fr-CA" b="1" dirty="0"/>
                        <a:t>e</a:t>
                      </a:r>
                      <a:r>
                        <a:rPr lang="fr-CA" b="0" dirty="0"/>
                        <a:t>/il aim</a:t>
                      </a:r>
                      <a:r>
                        <a:rPr lang="fr-CA" b="1" dirty="0"/>
                        <a:t>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Elles jou</a:t>
                      </a:r>
                      <a:r>
                        <a:rPr lang="fr-CA" b="1" dirty="0"/>
                        <a:t>ent </a:t>
                      </a:r>
                      <a:r>
                        <a:rPr lang="fr-CA" b="0" dirty="0"/>
                        <a:t>/Keira et Emma jou</a:t>
                      </a:r>
                      <a:r>
                        <a:rPr lang="fr-CA" b="1" dirty="0"/>
                        <a:t>ent</a:t>
                      </a:r>
                    </a:p>
                    <a:p>
                      <a:r>
                        <a:rPr lang="fr-CA" b="0" dirty="0"/>
                        <a:t>Marc et Paul jou</a:t>
                      </a:r>
                      <a:r>
                        <a:rPr lang="fr-CA" b="1" dirty="0"/>
                        <a:t>ent /</a:t>
                      </a:r>
                      <a:r>
                        <a:rPr lang="fr-CA" b="0" dirty="0"/>
                        <a:t>ils jou</a:t>
                      </a:r>
                      <a:r>
                        <a:rPr lang="fr-CA" b="1" dirty="0"/>
                        <a:t>ent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200314"/>
                  </a:ext>
                </a:extLst>
              </a:tr>
            </a:tbl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06604A-B60D-482F-8222-A110C06C2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775818"/>
            <a:ext cx="10058400" cy="1784128"/>
          </a:xfrm>
        </p:spPr>
        <p:txBody>
          <a:bodyPr>
            <a:normAutofit lnSpcReduction="10000"/>
          </a:bodyPr>
          <a:lstStyle/>
          <a:p>
            <a:r>
              <a:rPr lang="fr-CA" b="1" dirty="0"/>
              <a:t>In French </a:t>
            </a:r>
            <a:r>
              <a:rPr lang="fr-CA" b="1" dirty="0" err="1"/>
              <a:t>you</a:t>
            </a:r>
            <a:r>
              <a:rPr lang="fr-CA" b="1" dirty="0"/>
              <a:t> have </a:t>
            </a:r>
            <a:r>
              <a:rPr lang="fr-CA" b="1" dirty="0" err="1"/>
              <a:t>different</a:t>
            </a:r>
            <a:r>
              <a:rPr lang="fr-CA" b="1" dirty="0"/>
              <a:t> </a:t>
            </a:r>
            <a:r>
              <a:rPr lang="fr-CA" b="1" dirty="0" err="1"/>
              <a:t>categories</a:t>
            </a:r>
            <a:r>
              <a:rPr lang="fr-CA" b="1" dirty="0"/>
              <a:t> of </a:t>
            </a:r>
            <a:r>
              <a:rPr lang="fr-CA" b="1" dirty="0" err="1"/>
              <a:t>verbs</a:t>
            </a:r>
            <a:r>
              <a:rPr lang="fr-CA" b="1" dirty="0"/>
              <a:t>. The 1st </a:t>
            </a:r>
            <a:r>
              <a:rPr lang="fr-CA" b="1" dirty="0" err="1"/>
              <a:t>category</a:t>
            </a:r>
            <a:r>
              <a:rPr lang="fr-CA" b="1" dirty="0"/>
              <a:t> </a:t>
            </a:r>
            <a:r>
              <a:rPr lang="fr-CA" b="1" dirty="0" err="1"/>
              <a:t>includes</a:t>
            </a:r>
            <a:r>
              <a:rPr lang="fr-CA" b="1" dirty="0"/>
              <a:t> –ER </a:t>
            </a:r>
            <a:r>
              <a:rPr lang="fr-CA" b="1" dirty="0" err="1"/>
              <a:t>regular</a:t>
            </a:r>
            <a:r>
              <a:rPr lang="fr-CA" b="1" dirty="0"/>
              <a:t> </a:t>
            </a:r>
            <a:r>
              <a:rPr lang="fr-CA" b="1" dirty="0" err="1"/>
              <a:t>verbs</a:t>
            </a:r>
            <a:r>
              <a:rPr lang="fr-CA" b="1" dirty="0"/>
              <a:t>: aimer/détester/adorer/jouer/manger……</a:t>
            </a:r>
            <a:r>
              <a:rPr lang="fr-CA" b="1" dirty="0" err="1"/>
              <a:t>They</a:t>
            </a:r>
            <a:r>
              <a:rPr lang="fr-CA" b="1" dirty="0"/>
              <a:t> </a:t>
            </a:r>
            <a:r>
              <a:rPr lang="fr-CA" b="1" dirty="0" err="1"/>
              <a:t>will</a:t>
            </a:r>
            <a:r>
              <a:rPr lang="fr-CA" b="1" dirty="0"/>
              <a:t> </a:t>
            </a:r>
            <a:r>
              <a:rPr lang="fr-CA" b="1" dirty="0" err="1"/>
              <a:t>always</a:t>
            </a:r>
            <a:r>
              <a:rPr lang="fr-CA" b="1" dirty="0"/>
              <a:t> </a:t>
            </a:r>
            <a:r>
              <a:rPr lang="fr-CA" b="1" dirty="0" err="1"/>
              <a:t>be</a:t>
            </a:r>
            <a:r>
              <a:rPr lang="fr-CA" b="1" dirty="0"/>
              <a:t> </a:t>
            </a:r>
            <a:r>
              <a:rPr lang="fr-CA" b="1" dirty="0" err="1"/>
              <a:t>conjugated</a:t>
            </a:r>
            <a:r>
              <a:rPr lang="fr-CA" b="1" dirty="0"/>
              <a:t> the </a:t>
            </a:r>
            <a:r>
              <a:rPr lang="fr-CA" b="1" dirty="0" err="1"/>
              <a:t>same</a:t>
            </a:r>
            <a:r>
              <a:rPr lang="fr-CA" b="1" dirty="0"/>
              <a:t> </a:t>
            </a:r>
            <a:r>
              <a:rPr lang="fr-CA" b="1" dirty="0" err="1"/>
              <a:t>way</a:t>
            </a:r>
            <a:endParaRPr lang="fr-CA" dirty="0"/>
          </a:p>
          <a:p>
            <a:pPr lvl="1">
              <a:buFont typeface="Wingdings" panose="05000000000000000000" pitchFamily="2" charset="2"/>
              <a:buChar char="Ø"/>
            </a:pPr>
            <a:endParaRPr lang="fr-CA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fr-CA" b="1" dirty="0"/>
              <a:t>-ER </a:t>
            </a:r>
            <a:r>
              <a:rPr lang="fr-CA" b="1" dirty="0" err="1"/>
              <a:t>ending</a:t>
            </a:r>
            <a:r>
              <a:rPr lang="fr-CA" b="1" dirty="0"/>
              <a:t> </a:t>
            </a:r>
            <a:r>
              <a:rPr lang="fr-CA" b="1" dirty="0" err="1"/>
              <a:t>regular</a:t>
            </a:r>
            <a:r>
              <a:rPr lang="fr-CA" b="1" dirty="0"/>
              <a:t> </a:t>
            </a:r>
            <a:r>
              <a:rPr lang="fr-CA" b="1" dirty="0" err="1"/>
              <a:t>verbs</a:t>
            </a:r>
            <a:r>
              <a:rPr lang="fr-CA" b="1" dirty="0"/>
              <a:t>:</a:t>
            </a:r>
            <a:r>
              <a:rPr lang="fr-CA" dirty="0"/>
              <a:t>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CA" dirty="0" err="1"/>
              <a:t>when</a:t>
            </a:r>
            <a:r>
              <a:rPr lang="fr-CA" dirty="0"/>
              <a:t> the </a:t>
            </a:r>
            <a:r>
              <a:rPr lang="fr-CA" dirty="0" err="1"/>
              <a:t>verb</a:t>
            </a:r>
            <a:r>
              <a:rPr lang="fr-CA" dirty="0"/>
              <a:t> </a:t>
            </a:r>
            <a:r>
              <a:rPr lang="fr-CA" dirty="0" err="1"/>
              <a:t>begins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a </a:t>
            </a:r>
            <a:r>
              <a:rPr lang="fr-CA" dirty="0" err="1"/>
              <a:t>vowel</a:t>
            </a:r>
            <a:r>
              <a:rPr lang="fr-CA" dirty="0"/>
              <a:t> (a/e/i/o/u/y) </a:t>
            </a:r>
            <a:r>
              <a:rPr lang="fr-CA" dirty="0" err="1"/>
              <a:t>there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be</a:t>
            </a:r>
            <a:r>
              <a:rPr lang="fr-CA" dirty="0"/>
              <a:t> a contraction </a:t>
            </a:r>
            <a:r>
              <a:rPr lang="fr-CA" dirty="0" err="1"/>
              <a:t>with</a:t>
            </a:r>
            <a:r>
              <a:rPr lang="fr-CA" dirty="0"/>
              <a:t> je =j’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fr-CA" dirty="0"/>
          </a:p>
        </p:txBody>
      </p:sp>
      <p:pic>
        <p:nvPicPr>
          <p:cNvPr id="3" name="-ERverbs">
            <a:hlinkClick r:id="" action="ppaction://media"/>
            <a:extLst>
              <a:ext uri="{FF2B5EF4-FFF2-40B4-BE49-F238E27FC236}">
                <a16:creationId xmlns:a16="http://schemas.microsoft.com/office/drawing/2014/main" id="{82D76E87-F6F9-4153-A813-399947458B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4697" y="415635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002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8C6F-AE60-4983-BAE4-D1BFB08BB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CA" dirty="0" err="1"/>
              <a:t>CONjugaison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68A5623-8596-4C71-A237-A03B6191A42C}"/>
              </a:ext>
            </a:extLst>
          </p:cNvPr>
          <p:cNvGraphicFramePr>
            <a:graphicFrameLocks noGrp="1"/>
          </p:cNvGraphicFramePr>
          <p:nvPr/>
        </p:nvGraphicFramePr>
        <p:xfrm>
          <a:off x="147962" y="3470157"/>
          <a:ext cx="5202314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9439">
                  <a:extLst>
                    <a:ext uri="{9D8B030D-6E8A-4147-A177-3AD203B41FA5}">
                      <a16:colId xmlns:a16="http://schemas.microsoft.com/office/drawing/2014/main" val="3360423447"/>
                    </a:ext>
                  </a:extLst>
                </a:gridCol>
                <a:gridCol w="3432875">
                  <a:extLst>
                    <a:ext uri="{9D8B030D-6E8A-4147-A177-3AD203B41FA5}">
                      <a16:colId xmlns:a16="http://schemas.microsoft.com/office/drawing/2014/main" val="3999976291"/>
                    </a:ext>
                  </a:extLst>
                </a:gridCol>
              </a:tblGrid>
              <a:tr h="337123"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J’ai</a:t>
                      </a:r>
                      <a:endParaRPr lang="fr-CA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Nous avons</a:t>
                      </a:r>
                      <a:endParaRPr lang="fr-CA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Paul et moi avons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6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Tu as</a:t>
                      </a:r>
                      <a:endParaRPr lang="fr-CA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Vous avez</a:t>
                      </a:r>
                      <a:endParaRPr lang="fr-CA" b="1" dirty="0"/>
                    </a:p>
                    <a:p>
                      <a:r>
                        <a:rPr lang="fr-CA" b="0" dirty="0"/>
                        <a:t>Paul et toi avez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31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Elle a</a:t>
                      </a:r>
                      <a:r>
                        <a:rPr lang="fr-CA" b="0" dirty="0"/>
                        <a:t>/Keira a</a:t>
                      </a:r>
                      <a:endParaRPr lang="fr-CA" b="1" dirty="0"/>
                    </a:p>
                    <a:p>
                      <a:r>
                        <a:rPr lang="fr-CA" dirty="0"/>
                        <a:t>Marc a</a:t>
                      </a:r>
                      <a:r>
                        <a:rPr lang="fr-CA" b="0" dirty="0"/>
                        <a:t>/il 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Elles ont</a:t>
                      </a:r>
                      <a:r>
                        <a:rPr lang="fr-CA" b="1" dirty="0"/>
                        <a:t> </a:t>
                      </a:r>
                      <a:r>
                        <a:rPr lang="fr-CA" b="0" dirty="0"/>
                        <a:t>/Keira et Emma ont</a:t>
                      </a:r>
                      <a:endParaRPr lang="fr-CA" b="1" dirty="0"/>
                    </a:p>
                    <a:p>
                      <a:r>
                        <a:rPr lang="fr-CA" b="0" dirty="0"/>
                        <a:t>Marc et Paul ont</a:t>
                      </a:r>
                      <a:r>
                        <a:rPr lang="fr-CA" b="1" dirty="0"/>
                        <a:t> /</a:t>
                      </a:r>
                      <a:r>
                        <a:rPr lang="fr-CA" b="0" dirty="0"/>
                        <a:t>ils ont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200314"/>
                  </a:ext>
                </a:extLst>
              </a:tr>
            </a:tbl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06604A-B60D-482F-8222-A110C06C2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775818"/>
            <a:ext cx="10058400" cy="1609344"/>
          </a:xfrm>
        </p:spPr>
        <p:txBody>
          <a:bodyPr>
            <a:normAutofit lnSpcReduction="10000"/>
          </a:bodyPr>
          <a:lstStyle/>
          <a:p>
            <a:r>
              <a:rPr lang="fr-CA" b="1" dirty="0"/>
              <a:t>In French </a:t>
            </a:r>
            <a:r>
              <a:rPr lang="fr-CA" b="1" dirty="0" err="1"/>
              <a:t>you</a:t>
            </a:r>
            <a:r>
              <a:rPr lang="fr-CA" b="1" dirty="0"/>
              <a:t> have </a:t>
            </a:r>
            <a:r>
              <a:rPr lang="fr-CA" b="1" dirty="0" err="1"/>
              <a:t>different</a:t>
            </a:r>
            <a:r>
              <a:rPr lang="fr-CA" b="1" dirty="0"/>
              <a:t> </a:t>
            </a:r>
            <a:r>
              <a:rPr lang="fr-CA" b="1" dirty="0" err="1"/>
              <a:t>categories</a:t>
            </a:r>
            <a:r>
              <a:rPr lang="fr-CA" b="1" dirty="0"/>
              <a:t> of </a:t>
            </a:r>
            <a:r>
              <a:rPr lang="fr-CA" b="1" dirty="0" err="1"/>
              <a:t>verbs</a:t>
            </a:r>
            <a:r>
              <a:rPr lang="fr-CA" b="1" dirty="0"/>
              <a:t>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CA" b="1" dirty="0" err="1"/>
              <a:t>Irregular</a:t>
            </a:r>
            <a:r>
              <a:rPr lang="fr-CA" b="1" dirty="0"/>
              <a:t> </a:t>
            </a:r>
            <a:r>
              <a:rPr lang="fr-CA" b="1" dirty="0" err="1"/>
              <a:t>verbs</a:t>
            </a:r>
            <a:r>
              <a:rPr lang="fr-CA" b="1" dirty="0"/>
              <a:t>:</a:t>
            </a:r>
            <a:r>
              <a:rPr lang="fr-CA" dirty="0"/>
              <a:t>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CA" dirty="0" err="1"/>
              <a:t>when</a:t>
            </a:r>
            <a:r>
              <a:rPr lang="fr-CA" dirty="0"/>
              <a:t> the </a:t>
            </a:r>
            <a:r>
              <a:rPr lang="fr-CA" dirty="0" err="1"/>
              <a:t>verb</a:t>
            </a:r>
            <a:r>
              <a:rPr lang="fr-CA" dirty="0"/>
              <a:t> </a:t>
            </a:r>
            <a:r>
              <a:rPr lang="fr-CA" dirty="0" err="1"/>
              <a:t>begins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a </a:t>
            </a:r>
            <a:r>
              <a:rPr lang="fr-CA" dirty="0" err="1"/>
              <a:t>vowel</a:t>
            </a:r>
            <a:r>
              <a:rPr lang="fr-CA" dirty="0"/>
              <a:t> (a/e/i/o/u/y) </a:t>
            </a:r>
            <a:r>
              <a:rPr lang="fr-CA" dirty="0" err="1"/>
              <a:t>there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be</a:t>
            </a:r>
            <a:r>
              <a:rPr lang="fr-CA" dirty="0"/>
              <a:t> a contraction </a:t>
            </a:r>
            <a:r>
              <a:rPr lang="fr-CA" dirty="0" err="1"/>
              <a:t>with</a:t>
            </a:r>
            <a:r>
              <a:rPr lang="fr-CA" dirty="0"/>
              <a:t> je =j’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fr-CA" dirty="0"/>
          </a:p>
          <a:p>
            <a:pPr marL="274320" lvl="1" indent="0">
              <a:buNone/>
            </a:pPr>
            <a:r>
              <a:rPr lang="fr-CA" b="1" dirty="0"/>
              <a:t>AVOIR /to Have					ÊTRE/ to Be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697722C-6D82-4AD8-9D37-675FAFAD1684}"/>
              </a:ext>
            </a:extLst>
          </p:cNvPr>
          <p:cNvGraphicFramePr>
            <a:graphicFrameLocks noGrp="1"/>
          </p:cNvGraphicFramePr>
          <p:nvPr/>
        </p:nvGraphicFramePr>
        <p:xfrm>
          <a:off x="5486400" y="3429000"/>
          <a:ext cx="6076980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258">
                  <a:extLst>
                    <a:ext uri="{9D8B030D-6E8A-4147-A177-3AD203B41FA5}">
                      <a16:colId xmlns:a16="http://schemas.microsoft.com/office/drawing/2014/main" val="3695555055"/>
                    </a:ext>
                  </a:extLst>
                </a:gridCol>
                <a:gridCol w="3555722">
                  <a:extLst>
                    <a:ext uri="{9D8B030D-6E8A-4147-A177-3AD203B41FA5}">
                      <a16:colId xmlns:a16="http://schemas.microsoft.com/office/drawing/2014/main" val="3389869693"/>
                    </a:ext>
                  </a:extLst>
                </a:gridCol>
              </a:tblGrid>
              <a:tr h="337123"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Je suis</a:t>
                      </a:r>
                      <a:endParaRPr lang="fr-CA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Nous sommes</a:t>
                      </a:r>
                      <a:endParaRPr lang="fr-CA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Paul et moi sommes</a:t>
                      </a:r>
                      <a:endParaRPr lang="en-US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939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Tu es</a:t>
                      </a:r>
                      <a:endParaRPr lang="fr-CA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Vous êtes</a:t>
                      </a:r>
                      <a:endParaRPr lang="fr-CA" b="1" dirty="0"/>
                    </a:p>
                    <a:p>
                      <a:r>
                        <a:rPr lang="fr-CA" b="0" dirty="0"/>
                        <a:t>Paul et toi êtes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2812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Elle est</a:t>
                      </a:r>
                      <a:r>
                        <a:rPr lang="fr-CA" b="0" dirty="0"/>
                        <a:t>/Keira est</a:t>
                      </a:r>
                      <a:endParaRPr lang="fr-CA" b="1" dirty="0"/>
                    </a:p>
                    <a:p>
                      <a:r>
                        <a:rPr lang="fr-CA" dirty="0"/>
                        <a:t>Marc est</a:t>
                      </a:r>
                      <a:r>
                        <a:rPr lang="fr-CA" b="0" dirty="0"/>
                        <a:t>/il 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Elles sont</a:t>
                      </a:r>
                      <a:r>
                        <a:rPr lang="fr-CA" b="1" dirty="0"/>
                        <a:t> </a:t>
                      </a:r>
                      <a:r>
                        <a:rPr lang="fr-CA" b="0" dirty="0"/>
                        <a:t>/Keira et Emma sont</a:t>
                      </a:r>
                      <a:endParaRPr lang="fr-CA" b="1" dirty="0"/>
                    </a:p>
                    <a:p>
                      <a:r>
                        <a:rPr lang="fr-CA" b="0" dirty="0"/>
                        <a:t>Marc et Paul sont</a:t>
                      </a:r>
                      <a:r>
                        <a:rPr lang="fr-CA" b="1" dirty="0"/>
                        <a:t> /</a:t>
                      </a:r>
                      <a:r>
                        <a:rPr lang="fr-CA" b="0" dirty="0"/>
                        <a:t>ils sont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7785054"/>
                  </a:ext>
                </a:extLst>
              </a:tr>
            </a:tbl>
          </a:graphicData>
        </a:graphic>
      </p:graphicFrame>
      <p:pic>
        <p:nvPicPr>
          <p:cNvPr id="4" name="avoir">
            <a:hlinkClick r:id="" action="ppaction://media"/>
            <a:extLst>
              <a:ext uri="{FF2B5EF4-FFF2-40B4-BE49-F238E27FC236}">
                <a16:creationId xmlns:a16="http://schemas.microsoft.com/office/drawing/2014/main" id="{EECB7006-52E6-473F-B81B-80F188B991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9370" y="56061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8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8C6F-AE60-4983-BAE4-D1BFB08B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281" y="158061"/>
            <a:ext cx="10058400" cy="1210491"/>
          </a:xfrm>
        </p:spPr>
        <p:txBody>
          <a:bodyPr/>
          <a:lstStyle/>
          <a:p>
            <a:pPr algn="ctr"/>
            <a:r>
              <a:rPr lang="fr-CA" dirty="0"/>
              <a:t>INTRO TO ADJECTIVES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68A5623-8596-4C71-A237-A03B6191A4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9633152"/>
              </p:ext>
            </p:extLst>
          </p:nvPr>
        </p:nvGraphicFramePr>
        <p:xfrm>
          <a:off x="1376433" y="3429000"/>
          <a:ext cx="8915233" cy="31745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90296">
                  <a:extLst>
                    <a:ext uri="{9D8B030D-6E8A-4147-A177-3AD203B41FA5}">
                      <a16:colId xmlns:a16="http://schemas.microsoft.com/office/drawing/2014/main" val="3360423447"/>
                    </a:ext>
                  </a:extLst>
                </a:gridCol>
                <a:gridCol w="2924937">
                  <a:extLst>
                    <a:ext uri="{9D8B030D-6E8A-4147-A177-3AD203B41FA5}">
                      <a16:colId xmlns:a16="http://schemas.microsoft.com/office/drawing/2014/main" val="3999976291"/>
                    </a:ext>
                  </a:extLst>
                </a:gridCol>
              </a:tblGrid>
              <a:tr h="691654">
                <a:tc>
                  <a:txBody>
                    <a:bodyPr/>
                    <a:lstStyle/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Marc est français (masculine,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singular</a:t>
                      </a:r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b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Marc est belge</a:t>
                      </a:r>
                    </a:p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Marc est espagnol</a:t>
                      </a:r>
                      <a:endParaRPr lang="fr-CA" sz="1400" b="1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Marc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is</a:t>
                      </a:r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French</a:t>
                      </a:r>
                    </a:p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Marc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is</a:t>
                      </a:r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Belgian</a:t>
                      </a:r>
                      <a:endParaRPr lang="fr-CA" sz="1400" b="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Marc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is</a:t>
                      </a:r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Spanish</a:t>
                      </a:r>
                      <a:endParaRPr lang="en-US" sz="1400" b="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61277"/>
                  </a:ext>
                </a:extLst>
              </a:tr>
              <a:tr h="691654">
                <a:tc>
                  <a:txBody>
                    <a:bodyPr/>
                    <a:lstStyle/>
                    <a:p>
                      <a:r>
                        <a:rPr lang="fr-CA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Marie est française (féminine, </a:t>
                      </a:r>
                      <a:r>
                        <a:rPr lang="fr-CA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singular</a:t>
                      </a:r>
                      <a:r>
                        <a:rPr lang="fr-CA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Marie est belge</a:t>
                      </a:r>
                    </a:p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Marie est espagnole</a:t>
                      </a:r>
                      <a:endParaRPr lang="fr-CA" sz="1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Mary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is</a:t>
                      </a:r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French</a:t>
                      </a:r>
                    </a:p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Mary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is</a:t>
                      </a:r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Belgian</a:t>
                      </a:r>
                      <a:endParaRPr lang="fr-CA" sz="1400" b="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Mary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is</a:t>
                      </a:r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fr-CA" sz="1400" b="0" kern="1200" dirty="0" err="1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Spanish</a:t>
                      </a:r>
                      <a:endParaRPr lang="en-US" sz="1400" b="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31043"/>
                  </a:ext>
                </a:extLst>
              </a:tr>
              <a:tr h="855746">
                <a:tc>
                  <a:txBody>
                    <a:bodyPr/>
                    <a:lstStyle/>
                    <a:p>
                      <a:r>
                        <a:rPr lang="fr-CA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Marc et Ali sont français (masculine, plural)</a:t>
                      </a:r>
                    </a:p>
                    <a:p>
                      <a:r>
                        <a:rPr lang="fr-CA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Marc et Ali sont belges</a:t>
                      </a:r>
                    </a:p>
                    <a:p>
                      <a:r>
                        <a:rPr lang="fr-CA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Marc et Ali sont espagnols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4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Marc and Ali are French</a:t>
                      </a:r>
                      <a:endParaRPr lang="en-US" sz="14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200314"/>
                  </a:ext>
                </a:extLst>
              </a:tr>
              <a:tr h="855746">
                <a:tc>
                  <a:txBody>
                    <a:bodyPr/>
                    <a:lstStyle/>
                    <a:p>
                      <a:r>
                        <a:rPr lang="fr-CA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Marie et Isabel sont françaises (féminine, plural)</a:t>
                      </a:r>
                    </a:p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Marie et Isabel sont belges</a:t>
                      </a:r>
                    </a:p>
                    <a:p>
                      <a:r>
                        <a:rPr lang="fr-CA" sz="1400" b="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Marie et Isabel sont espagnoles</a:t>
                      </a:r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4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Mary and Isabel are French</a:t>
                      </a:r>
                      <a:endParaRPr lang="en-US" sz="1400" b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065470"/>
                  </a:ext>
                </a:extLst>
              </a:tr>
            </a:tbl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06604A-B60D-482F-8222-A110C06C2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848" y="1436914"/>
            <a:ext cx="11017037" cy="1766534"/>
          </a:xfrm>
        </p:spPr>
        <p:txBody>
          <a:bodyPr>
            <a:normAutofit fontScale="85000" lnSpcReduction="10000"/>
          </a:bodyPr>
          <a:lstStyle/>
          <a:p>
            <a:r>
              <a:rPr lang="fr-CA" sz="1400" b="1" dirty="0">
                <a:latin typeface="Arial" panose="020B0604020202020204" pitchFamily="34" charset="0"/>
                <a:cs typeface="Arial" panose="020B0604020202020204" pitchFamily="34" charset="0"/>
              </a:rPr>
              <a:t>Les adjectifs /Adjectives: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An 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adjective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 is a word that describes a noun or pronoun. In French, an adjective is usually placed after the noun it modifies and must agree in gender and number with the noun.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CA" sz="1400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 French, adjectives are NOT written with a Capital letter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To get the feminine version of the adjective, you add an “-e” to the masculine form: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français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française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If the name of the adjective of nationality ends with “-e”, the word stays the same: Paul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suisse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 / Marie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suisse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 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For the plural form, you add an “-s” to the singular form: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française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françaises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If the name of the adjective of nationality ends with “-s”, at the singular form, the word stays the same: Paul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français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/ Paul et Marc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sont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français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 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adjectif">
            <a:hlinkClick r:id="" action="ppaction://media"/>
            <a:extLst>
              <a:ext uri="{FF2B5EF4-FFF2-40B4-BE49-F238E27FC236}">
                <a16:creationId xmlns:a16="http://schemas.microsoft.com/office/drawing/2014/main" id="{911A1BAC-2E09-4188-9A5E-00FED5C1C0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550" y="1537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738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1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8C6F-AE60-4983-BAE4-D1BFB08B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321" y="200790"/>
            <a:ext cx="10058400" cy="1609344"/>
          </a:xfrm>
        </p:spPr>
        <p:txBody>
          <a:bodyPr/>
          <a:lstStyle/>
          <a:p>
            <a:pPr algn="ctr"/>
            <a:r>
              <a:rPr lang="fr-CA" dirty="0"/>
              <a:t>Structure des questions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68A5623-8596-4C71-A237-A03B6191A4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962335"/>
              </p:ext>
            </p:extLst>
          </p:nvPr>
        </p:nvGraphicFramePr>
        <p:xfrm>
          <a:off x="6231521" y="2615475"/>
          <a:ext cx="5814300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4300">
                  <a:extLst>
                    <a:ext uri="{9D8B030D-6E8A-4147-A177-3AD203B41FA5}">
                      <a16:colId xmlns:a16="http://schemas.microsoft.com/office/drawing/2014/main" val="3360423447"/>
                    </a:ext>
                  </a:extLst>
                </a:gridCol>
              </a:tblGrid>
              <a:tr h="337123">
                <a:tc>
                  <a:txBody>
                    <a:bodyPr/>
                    <a:lstStyle/>
                    <a:p>
                      <a:r>
                        <a:rPr lang="fr-CA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Comment est ce que tu t’appelles?</a:t>
                      </a:r>
                      <a:endParaRPr lang="fr-CA" sz="1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6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Comment est-ce que tu vas?</a:t>
                      </a:r>
                      <a:endParaRPr lang="fr-CA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31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Est-ce que tu étudies à LU? /Do </a:t>
                      </a:r>
                      <a:r>
                        <a:rPr lang="fr-CA" dirty="0" err="1"/>
                        <a:t>you</a:t>
                      </a:r>
                      <a:r>
                        <a:rPr lang="fr-CA" dirty="0"/>
                        <a:t> </a:t>
                      </a:r>
                      <a:r>
                        <a:rPr lang="fr-CA" dirty="0" err="1"/>
                        <a:t>study</a:t>
                      </a:r>
                      <a:r>
                        <a:rPr lang="fr-CA" dirty="0"/>
                        <a:t> at LU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200314"/>
                  </a:ext>
                </a:extLst>
              </a:tr>
            </a:tbl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706604A-B60D-482F-8222-A110C06C2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3959083"/>
            <a:ext cx="10058400" cy="1359268"/>
          </a:xfrm>
        </p:spPr>
        <p:txBody>
          <a:bodyPr>
            <a:normAutofit/>
          </a:bodyPr>
          <a:lstStyle/>
          <a:p>
            <a:r>
              <a:rPr lang="fr-CA" b="1" dirty="0"/>
              <a:t>Interrogative </a:t>
            </a:r>
            <a:r>
              <a:rPr lang="fr-CA" b="1" dirty="0" err="1"/>
              <a:t>pronouns</a:t>
            </a:r>
            <a:r>
              <a:rPr lang="fr-CA" b="1" dirty="0"/>
              <a:t>:</a:t>
            </a:r>
          </a:p>
          <a:p>
            <a:pPr marL="274320" lvl="1" indent="0">
              <a:buNone/>
            </a:pPr>
            <a:endParaRPr lang="fr-CA" b="1" dirty="0"/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6EE6A108-6656-4342-9DB4-85ADBD63EA5E}"/>
              </a:ext>
            </a:extLst>
          </p:cNvPr>
          <p:cNvSpPr txBox="1">
            <a:spLocks/>
          </p:cNvSpPr>
          <p:nvPr/>
        </p:nvSpPr>
        <p:spPr>
          <a:xfrm>
            <a:off x="1202321" y="1539649"/>
            <a:ext cx="10058400" cy="135926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A" b="1" dirty="0"/>
              <a:t>How to structure a question:</a:t>
            </a:r>
          </a:p>
          <a:p>
            <a:pPr lvl="1">
              <a:buFont typeface="Wingdings" pitchFamily="2" charset="2"/>
              <a:buChar char="Ø"/>
            </a:pPr>
            <a:r>
              <a:rPr lang="en-US" b="1" dirty="0"/>
              <a:t>questions using '</a:t>
            </a:r>
            <a:r>
              <a:rPr lang="en-US" b="1" dirty="0" err="1"/>
              <a:t>est-ce</a:t>
            </a:r>
            <a:r>
              <a:rPr lang="en-US" b="1" dirty="0"/>
              <a:t> que ... ?'</a:t>
            </a:r>
            <a:br>
              <a:rPr lang="en-US" dirty="0"/>
            </a:br>
            <a:r>
              <a:rPr lang="en-US" dirty="0"/>
              <a:t>Another way to ask a yes/no question is to place </a:t>
            </a:r>
            <a:r>
              <a:rPr lang="en-US" b="1" dirty="0" err="1"/>
              <a:t>est-ce</a:t>
            </a:r>
            <a:r>
              <a:rPr lang="en-US" b="1" dirty="0"/>
              <a:t> que</a:t>
            </a:r>
            <a:r>
              <a:rPr lang="en-US" dirty="0"/>
              <a:t> before a statement. Therefore you won’t have to do the inversion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Note that </a:t>
            </a:r>
            <a:r>
              <a:rPr lang="en-US" b="1" dirty="0"/>
              <a:t>que </a:t>
            </a:r>
            <a:r>
              <a:rPr lang="en-US" dirty="0"/>
              <a:t>becomes </a:t>
            </a:r>
            <a:r>
              <a:rPr lang="en-US" b="1" dirty="0" err="1"/>
              <a:t>qu</a:t>
            </a:r>
            <a:r>
              <a:rPr lang="en-US" b="1" dirty="0"/>
              <a:t>' </a:t>
            </a:r>
            <a:r>
              <a:rPr lang="en-US" dirty="0"/>
              <a:t>before a vowel.</a:t>
            </a:r>
          </a:p>
          <a:p>
            <a:pPr marL="274320" lvl="1" indent="0">
              <a:buFont typeface="Wingdings" pitchFamily="2" charset="2"/>
              <a:buNone/>
            </a:pPr>
            <a:endParaRPr lang="fr-CA" b="1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CCF37CE-43ED-4C6F-9367-2AC71C03F2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2040796"/>
              </p:ext>
            </p:extLst>
          </p:nvPr>
        </p:nvGraphicFramePr>
        <p:xfrm>
          <a:off x="4497355" y="3959083"/>
          <a:ext cx="6783294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91647">
                  <a:extLst>
                    <a:ext uri="{9D8B030D-6E8A-4147-A177-3AD203B41FA5}">
                      <a16:colId xmlns:a16="http://schemas.microsoft.com/office/drawing/2014/main" val="3360423447"/>
                    </a:ext>
                  </a:extLst>
                </a:gridCol>
                <a:gridCol w="3391647">
                  <a:extLst>
                    <a:ext uri="{9D8B030D-6E8A-4147-A177-3AD203B41FA5}">
                      <a16:colId xmlns:a16="http://schemas.microsoft.com/office/drawing/2014/main" val="1481475365"/>
                    </a:ext>
                  </a:extLst>
                </a:gridCol>
              </a:tblGrid>
              <a:tr h="337123">
                <a:tc>
                  <a:txBody>
                    <a:bodyPr/>
                    <a:lstStyle/>
                    <a:p>
                      <a:r>
                        <a:rPr lang="fr-CA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ù</a:t>
                      </a:r>
                      <a:endParaRPr lang="fr-CA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Where</a:t>
                      </a:r>
                      <a:endParaRPr lang="fr-CA" sz="18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961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b="1" dirty="0">
                          <a:solidFill>
                            <a:schemeClr val="tx1"/>
                          </a:solidFill>
                          <a:latin typeface="+mn-lt"/>
                        </a:rPr>
                        <a:t>Quand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b="0" dirty="0" err="1">
                          <a:solidFill>
                            <a:schemeClr val="tx1"/>
                          </a:solidFill>
                          <a:latin typeface="+mn-lt"/>
                        </a:rPr>
                        <a:t>When</a:t>
                      </a:r>
                      <a:endParaRPr lang="fr-CA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31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b="1" dirty="0">
                          <a:solidFill>
                            <a:schemeClr val="tx1"/>
                          </a:solidFill>
                          <a:latin typeface="+mn-lt"/>
                        </a:rPr>
                        <a:t>Quel/Quelle/quels/quelles</a:t>
                      </a:r>
                      <a:endParaRPr lang="en-US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b="0" dirty="0" err="1">
                          <a:solidFill>
                            <a:schemeClr val="tx1"/>
                          </a:solidFill>
                          <a:latin typeface="+mn-lt"/>
                        </a:rPr>
                        <a:t>What</a:t>
                      </a:r>
                      <a:r>
                        <a:rPr lang="fr-CA" b="0" dirty="0">
                          <a:solidFill>
                            <a:schemeClr val="tx1"/>
                          </a:solidFill>
                          <a:latin typeface="+mn-lt"/>
                        </a:rPr>
                        <a:t>/</a:t>
                      </a:r>
                      <a:r>
                        <a:rPr lang="fr-CA" b="0" dirty="0" err="1">
                          <a:solidFill>
                            <a:schemeClr val="tx1"/>
                          </a:solidFill>
                          <a:latin typeface="+mn-lt"/>
                        </a:rPr>
                        <a:t>which</a:t>
                      </a:r>
                      <a:endParaRPr lang="en-US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200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b="1" dirty="0">
                          <a:solidFill>
                            <a:schemeClr val="tx1"/>
                          </a:solidFill>
                          <a:latin typeface="+mn-lt"/>
                        </a:rPr>
                        <a:t>Comment</a:t>
                      </a:r>
                      <a:endParaRPr lang="en-US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b="0" dirty="0">
                          <a:solidFill>
                            <a:schemeClr val="tx1"/>
                          </a:solidFill>
                          <a:latin typeface="+mn-lt"/>
                        </a:rPr>
                        <a:t>How</a:t>
                      </a:r>
                      <a:endParaRPr lang="en-US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35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b="1" dirty="0">
                          <a:solidFill>
                            <a:schemeClr val="tx1"/>
                          </a:solidFill>
                          <a:latin typeface="+mn-lt"/>
                        </a:rPr>
                        <a:t>Pourquoi</a:t>
                      </a:r>
                      <a:endParaRPr lang="en-US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b="0" dirty="0" err="1">
                          <a:solidFill>
                            <a:schemeClr val="tx1"/>
                          </a:solidFill>
                          <a:latin typeface="+mn-lt"/>
                        </a:rPr>
                        <a:t>Why</a:t>
                      </a:r>
                      <a:endParaRPr lang="en-US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072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b="1" dirty="0">
                          <a:solidFill>
                            <a:schemeClr val="tx1"/>
                          </a:solidFill>
                          <a:latin typeface="+mn-lt"/>
                        </a:rPr>
                        <a:t>Combien</a:t>
                      </a:r>
                      <a:endParaRPr lang="en-US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b="0" dirty="0">
                          <a:solidFill>
                            <a:schemeClr val="tx1"/>
                          </a:solidFill>
                          <a:latin typeface="+mn-lt"/>
                        </a:rPr>
                        <a:t>How </a:t>
                      </a:r>
                      <a:r>
                        <a:rPr lang="fr-CA" b="0" dirty="0" err="1">
                          <a:solidFill>
                            <a:schemeClr val="tx1"/>
                          </a:solidFill>
                          <a:latin typeface="+mn-lt"/>
                        </a:rPr>
                        <a:t>much</a:t>
                      </a:r>
                      <a:endParaRPr lang="en-US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351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b="1" dirty="0">
                          <a:solidFill>
                            <a:schemeClr val="tx1"/>
                          </a:solidFill>
                          <a:latin typeface="+mn-lt"/>
                        </a:rPr>
                        <a:t>Combien de</a:t>
                      </a:r>
                      <a:endParaRPr lang="en-US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b="0" dirty="0">
                          <a:solidFill>
                            <a:schemeClr val="tx1"/>
                          </a:solidFill>
                          <a:latin typeface="+mn-lt"/>
                        </a:rPr>
                        <a:t>How </a:t>
                      </a:r>
                      <a:r>
                        <a:rPr lang="fr-CA" b="0" dirty="0" err="1">
                          <a:solidFill>
                            <a:schemeClr val="tx1"/>
                          </a:solidFill>
                          <a:latin typeface="+mn-lt"/>
                        </a:rPr>
                        <a:t>many</a:t>
                      </a:r>
                      <a:endParaRPr lang="en-US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7825540"/>
                  </a:ext>
                </a:extLst>
              </a:tr>
            </a:tbl>
          </a:graphicData>
        </a:graphic>
      </p:graphicFrame>
      <p:pic>
        <p:nvPicPr>
          <p:cNvPr id="3" name="questions 2">
            <a:hlinkClick r:id="" action="ppaction://media"/>
            <a:extLst>
              <a:ext uri="{FF2B5EF4-FFF2-40B4-BE49-F238E27FC236}">
                <a16:creationId xmlns:a16="http://schemas.microsoft.com/office/drawing/2014/main" id="{EDF37E3E-18EB-4769-9DE7-767F92D256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38465" y="3006116"/>
            <a:ext cx="609600" cy="609600"/>
          </a:xfrm>
          <a:prstGeom prst="rect">
            <a:avLst/>
          </a:prstGeom>
        </p:spPr>
      </p:pic>
      <p:pic>
        <p:nvPicPr>
          <p:cNvPr id="4" name="pronominte">
            <a:hlinkClick r:id="" action="ppaction://media"/>
            <a:extLst>
              <a:ext uri="{FF2B5EF4-FFF2-40B4-BE49-F238E27FC236}">
                <a16:creationId xmlns:a16="http://schemas.microsoft.com/office/drawing/2014/main" id="{BC18570E-92A0-4005-AFB5-D073FB41DEE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93436" y="50197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68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9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1363</TotalTime>
  <Words>980</Words>
  <Application>Microsoft Office PowerPoint</Application>
  <PresentationFormat>Widescreen</PresentationFormat>
  <Paragraphs>136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Rockwell</vt:lpstr>
      <vt:lpstr>Rockwell Condensed</vt:lpstr>
      <vt:lpstr>Verdana</vt:lpstr>
      <vt:lpstr>Wingdings</vt:lpstr>
      <vt:lpstr>Wood Type</vt:lpstr>
      <vt:lpstr>RECAPITULATIF de grammaire</vt:lpstr>
      <vt:lpstr>Module 1</vt:lpstr>
      <vt:lpstr>La phrase /a sentence</vt:lpstr>
      <vt:lpstr>PRONOMS SUJETS</vt:lpstr>
      <vt:lpstr>conjugaison</vt:lpstr>
      <vt:lpstr>CONjugaison</vt:lpstr>
      <vt:lpstr>CONjugaison</vt:lpstr>
      <vt:lpstr>INTRO TO ADJECTIVES</vt:lpstr>
      <vt:lpstr>Structure des questions</vt:lpstr>
      <vt:lpstr>Structure des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RECAPITULATIF de grammaire: semaine 4</dc:title>
  <dc:creator>Jeannette Mundinger Hardy</dc:creator>
  <cp:lastModifiedBy>Jacob Graham</cp:lastModifiedBy>
  <cp:revision>81</cp:revision>
  <dcterms:created xsi:type="dcterms:W3CDTF">2020-05-21T18:56:32Z</dcterms:created>
  <dcterms:modified xsi:type="dcterms:W3CDTF">2023-05-15T14:08:22Z</dcterms:modified>
</cp:coreProperties>
</file>

<file path=docProps/thumbnail.jpeg>
</file>